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0" r:id="rId5"/>
    <p:sldId id="258" r:id="rId6"/>
    <p:sldId id="259" r:id="rId7"/>
    <p:sldId id="261" r:id="rId8"/>
  </p:sldIdLst>
  <p:sldSz cx="12192000" cy="6858000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7"/>
    <a:srgbClr val="F26522"/>
    <a:srgbClr val="FFFFFF"/>
    <a:srgbClr val="FF9933"/>
    <a:srgbClr val="FF9900"/>
    <a:srgbClr val="F7D509"/>
    <a:srgbClr val="E9EE12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34" autoAdjust="0"/>
    <p:restoredTop sz="94674" autoAdjust="0"/>
  </p:normalViewPr>
  <p:slideViewPr>
    <p:cSldViewPr>
      <p:cViewPr varScale="1">
        <p:scale>
          <a:sx n="55" d="100"/>
          <a:sy n="55" d="100"/>
        </p:scale>
        <p:origin x="62" y="145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7C248C-82E0-40F0-915B-0BA5C81ACBB5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5AA7D1-8FCB-4880-B3E8-F26E856A6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8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9575" y="698500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867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58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130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702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747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51377-34F8-4E11-BC62-84CC6044E89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4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56B1-E0D4-406E-8FAE-B15D2D453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2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281F0-8BF1-47F3-9417-86722219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9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2E8B3-4682-4780-9298-B51CF6860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E5059-EC30-4C7B-A023-F5AFFC6CB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58E4A-5882-4167-9317-61D623755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9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BE26A-C90A-41D3-8C36-DBB989D22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C11A-87DB-4703-86CC-3BFBC5AB3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8142-001B-426C-8994-40735D69F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5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5346-912B-4E71-BF91-57900BF78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1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76B6-C2FD-457D-8A3E-0E5E7A170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6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B52E7-7D41-4BEC-9F86-3D00D2FFE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9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8E679-6E7D-4547-A51F-9860AF7D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7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104A844-F499-4E78-896B-BF4F54CED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459022-57A9-486E-A7C6-524506EF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7.jpeg"/><Relationship Id="rId7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5"/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48" name="Rectangle 47"/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9AFB0E-3470-4344-88F8-C6FB65015A9E}"/>
              </a:ext>
            </a:extLst>
          </p:cNvPr>
          <p:cNvGrpSpPr/>
          <p:nvPr/>
        </p:nvGrpSpPr>
        <p:grpSpPr>
          <a:xfrm>
            <a:off x="3619371" y="184150"/>
            <a:ext cx="4953258" cy="5073650"/>
            <a:chOff x="4114800" y="52187"/>
            <a:chExt cx="3657600" cy="374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D7929B-0819-8F4F-9A1D-DBFA304CC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00" y="52187"/>
              <a:ext cx="1701800" cy="10922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63E679-C94F-8E4A-8686-1CE54D47B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598287"/>
              <a:ext cx="36576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547193" y="4358977"/>
            <a:ext cx="4979075" cy="135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lnSpc>
                <a:spcPts val="2800"/>
              </a:lnSpc>
              <a:spcBef>
                <a:spcPct val="20000"/>
              </a:spcBef>
              <a:defRPr/>
            </a:pPr>
            <a:r>
              <a:rPr lang="en-US" sz="28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The Gathering Place @ NSBC</a:t>
            </a:r>
          </a:p>
          <a:p>
            <a:pPr algn="ctr" eaLnBrk="1" hangingPunct="1">
              <a:lnSpc>
                <a:spcPts val="2800"/>
              </a:lnSpc>
              <a:spcBef>
                <a:spcPct val="20000"/>
              </a:spcBef>
              <a:defRPr/>
            </a:pPr>
            <a:r>
              <a:rPr lang="en-US" sz="28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420 S Main St</a:t>
            </a:r>
          </a:p>
          <a:p>
            <a:pPr algn="ctr" eaLnBrk="1" hangingPunct="1">
              <a:lnSpc>
                <a:spcPts val="2800"/>
              </a:lnSpc>
              <a:spcBef>
                <a:spcPct val="20000"/>
              </a:spcBef>
              <a:defRPr/>
            </a:pPr>
            <a:r>
              <a:rPr lang="en-US" sz="28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Syracuse, NY 13212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43836" y="5791041"/>
            <a:ext cx="8489950" cy="10669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600" b="1" cap="small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Futura PT Heavy" panose="020B0802020204020303" pitchFamily="34" charset="0"/>
                <a:ea typeface="Roboto" pitchFamily="2" charset="0"/>
                <a:cs typeface="+mn-cs"/>
              </a:rPr>
              <a:t>Register With The Men of This Church. </a:t>
            </a:r>
            <a:br>
              <a:rPr lang="en-US" sz="3600" b="1" cap="small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Futura PT Heavy" panose="020B0802020204020303" pitchFamily="34" charset="0"/>
                <a:ea typeface="Roboto" pitchFamily="2" charset="0"/>
                <a:cs typeface="+mn-cs"/>
              </a:rPr>
            </a:br>
            <a:r>
              <a:rPr lang="en-US" sz="3600" b="1" cap="small" dirty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Futura PT Heavy" panose="020B0802020204020303" pitchFamily="34" charset="0"/>
                <a:ea typeface="Roboto" pitchFamily="2" charset="0"/>
                <a:cs typeface="+mn-cs"/>
              </a:rPr>
              <a:t>(Ages 13 and Up)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9218" y="1097583"/>
            <a:ext cx="2609129" cy="2572940"/>
            <a:chOff x="764418" y="1200922"/>
            <a:chExt cx="2609129" cy="2572940"/>
          </a:xfrm>
        </p:grpSpPr>
        <p:pic>
          <p:nvPicPr>
            <p:cNvPr id="411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0747" y="1200922"/>
              <a:ext cx="2287894" cy="15032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64418" y="2825637"/>
              <a:ext cx="2609129" cy="948225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Heavy" panose="020B0802020204020303" pitchFamily="34" charset="0"/>
                  <a:cs typeface="+mn-cs"/>
                </a:rPr>
                <a:t>Vince Miller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Book" panose="020B0502020204020303" pitchFamily="34" charset="0"/>
                  <a:cs typeface="+mn-cs"/>
                </a:rPr>
                <a:t>Resolute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62000" y="4358977"/>
            <a:ext cx="4898480" cy="1015663"/>
          </a:xfrm>
          <a:prstGeom prst="rect">
            <a:avLst/>
          </a:prstGeom>
          <a:noFill/>
          <a:ln w="317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cap="small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Futura PT Heavy" panose="020B0802020204020303" pitchFamily="34" charset="0"/>
                <a:cs typeface="+mn-cs"/>
              </a:rPr>
              <a:t>November 3</a:t>
            </a:r>
            <a:r>
              <a:rPr lang="en-US" sz="6000" b="1" cap="small" baseline="300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latin typeface="Futura PT Heavy" panose="020B0802020204020303" pitchFamily="34" charset="0"/>
                <a:cs typeface="+mn-cs"/>
              </a:rPr>
              <a:t>rd</a:t>
            </a:r>
            <a:endParaRPr lang="en-US" sz="6000" b="1" cap="small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latin typeface="Futura PT Heavy" panose="020B0802020204020303" pitchFamily="34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94838" y="890588"/>
            <a:ext cx="3285960" cy="2642248"/>
            <a:chOff x="6555732" y="877695"/>
            <a:chExt cx="2619375" cy="2106245"/>
          </a:xfrm>
        </p:grpSpPr>
        <p:pic>
          <p:nvPicPr>
            <p:cNvPr id="4111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5186" y="877695"/>
              <a:ext cx="1049443" cy="13632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6555732" y="2337827"/>
              <a:ext cx="2619375" cy="64611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  <p:txBody>
            <a:bodyPr lIns="36576" tIns="36576" rIns="36576" bIns="36576"/>
            <a:lstStyle/>
            <a:p>
              <a:pPr algn="ctr" eaLnBrk="1" hangingPunct="1">
                <a:defRPr/>
              </a:pPr>
              <a:r>
                <a:rPr lang="en-US" sz="2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Heavy" panose="020B0802020204020303" pitchFamily="34" charset="0"/>
                  <a:cs typeface="+mn-cs"/>
                </a:rPr>
                <a:t>Rod Cooper</a:t>
              </a:r>
            </a:p>
            <a:p>
              <a:pPr algn="ctr" eaLnBrk="1" hangingPunct="1">
                <a:defRPr/>
              </a:pPr>
              <a:r>
                <a: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utura PT Book" panose="020B0502020204020303" pitchFamily="34" charset="0"/>
                  <a:cs typeface="+mn-cs"/>
                </a:rPr>
                <a:t>Gordon-Conwell Theological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7931BC-1CCD-0C45-BDBE-7D15D3B99089}"/>
              </a:ext>
            </a:extLst>
          </p:cNvPr>
          <p:cNvGrpSpPr/>
          <p:nvPr/>
        </p:nvGrpSpPr>
        <p:grpSpPr>
          <a:xfrm>
            <a:off x="3921273" y="326876"/>
            <a:ext cx="4142535" cy="4243222"/>
            <a:chOff x="4114800" y="52187"/>
            <a:chExt cx="3657600" cy="374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BEA2E7-CB07-EB42-9309-E97DC0E22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00" y="52187"/>
              <a:ext cx="1701800" cy="1092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961015-8844-0E4F-8D0E-940D05F3D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598287"/>
              <a:ext cx="36576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4191000"/>
            <a:ext cx="3771900" cy="25146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3" name="Picture 12" descr="ISI_Hartford_09.jpg"/>
          <p:cNvPicPr>
            <a:picLocks noChangeAspect="1"/>
          </p:cNvPicPr>
          <p:nvPr/>
        </p:nvPicPr>
        <p:blipFill>
          <a:blip r:embed="rId3" cstate="print"/>
          <a:srcRect r="16016"/>
          <a:stretch>
            <a:fillRect/>
          </a:stretch>
        </p:blipFill>
        <p:spPr>
          <a:xfrm>
            <a:off x="7010400" y="1828800"/>
            <a:ext cx="3429000" cy="229663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5" name="Picture 14" descr="ISI Portsmouth 041.jpg"/>
          <p:cNvPicPr>
            <a:picLocks noChangeAspect="1"/>
          </p:cNvPicPr>
          <p:nvPr/>
        </p:nvPicPr>
        <p:blipFill>
          <a:blip r:embed="rId4" cstate="print"/>
          <a:srcRect l="10000" t="20000" r="28800" b="20000"/>
          <a:stretch>
            <a:fillRect/>
          </a:stretch>
        </p:blipFill>
        <p:spPr>
          <a:xfrm>
            <a:off x="1676400" y="1881187"/>
            <a:ext cx="2476500" cy="18209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 descr="ISI_Hartford_03.jpg"/>
          <p:cNvPicPr>
            <a:picLocks noChangeAspect="1"/>
          </p:cNvPicPr>
          <p:nvPr/>
        </p:nvPicPr>
        <p:blipFill>
          <a:blip r:embed="rId5" cstate="print"/>
          <a:srcRect l="39336" t="7804" r="30661" b="19355"/>
          <a:stretch>
            <a:fillRect/>
          </a:stretch>
        </p:blipFill>
        <p:spPr>
          <a:xfrm>
            <a:off x="3905251" y="2005013"/>
            <a:ext cx="1362075" cy="186007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778" y="3429000"/>
            <a:ext cx="2135982" cy="142398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9" name="Rectangle 18"/>
          <p:cNvSpPr/>
          <p:nvPr/>
        </p:nvSpPr>
        <p:spPr>
          <a:xfrm>
            <a:off x="1524000" y="3154154"/>
            <a:ext cx="5410200" cy="1089144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Seminars Specific </a:t>
            </a:r>
            <a:b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</a:b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To Men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7486" y="6172200"/>
            <a:ext cx="4800600" cy="533400"/>
          </a:xfrm>
          <a:prstGeom prst="rect">
            <a:avLst/>
          </a:prstGeom>
          <a:noFill/>
          <a:effectLst/>
        </p:spPr>
        <p:txBody>
          <a:bodyPr/>
          <a:lstStyle/>
          <a:p>
            <a:pPr algn="ctr" eaLnBrk="1" hangingPunct="1">
              <a:lnSpc>
                <a:spcPts val="3800"/>
              </a:lnSpc>
              <a:defRPr/>
            </a:pPr>
            <a:r>
              <a:rPr lang="en-US" sz="32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Praise &amp; Worship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7200" y="3429000"/>
            <a:ext cx="2514600" cy="533400"/>
          </a:xfrm>
          <a:prstGeom prst="rect">
            <a:avLst/>
          </a:prstGeom>
          <a:noFill/>
          <a:effectLst/>
        </p:spPr>
        <p:txBody>
          <a:bodyPr/>
          <a:lstStyle/>
          <a:p>
            <a:pPr eaLnBrk="1" hangingPunct="1">
              <a:lnSpc>
                <a:spcPts val="3800"/>
              </a:lnSpc>
              <a:defRPr/>
            </a:pP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Men’s 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en-US" sz="4000" b="1" i="1" cap="small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Resources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3800" y="219218"/>
            <a:ext cx="6553201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Futura PT Heavy" panose="020B0802020204020303" pitchFamily="34" charset="0"/>
                <a:cs typeface="+mn-cs"/>
              </a:rPr>
              <a:t>What Happens At Iron Sharpens Iron?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63711D-0E2E-2A4F-B8C7-BB46457F2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84" y="366416"/>
            <a:ext cx="1731167" cy="1514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4BD289B-5F24-E04A-A8CF-3198E2483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8" y="582473"/>
            <a:ext cx="1701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I_Hartford_06.jpg"/>
          <p:cNvPicPr>
            <a:picLocks noChangeAspect="1"/>
          </p:cNvPicPr>
          <p:nvPr/>
        </p:nvPicPr>
        <p:blipFill>
          <a:blip r:embed="rId2" cstate="print"/>
          <a:srcRect l="40442"/>
          <a:stretch>
            <a:fillRect/>
          </a:stretch>
        </p:blipFill>
        <p:spPr>
          <a:xfrm>
            <a:off x="1524000" y="2286000"/>
            <a:ext cx="2743200" cy="2590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5" name="Picture 14" descr="ISI_Hartford_07.jpg"/>
          <p:cNvPicPr>
            <a:picLocks noChangeAspect="1"/>
          </p:cNvPicPr>
          <p:nvPr/>
        </p:nvPicPr>
        <p:blipFill>
          <a:blip r:embed="rId3" cstate="print"/>
          <a:srcRect l="20153" r="16979"/>
          <a:stretch>
            <a:fillRect/>
          </a:stretch>
        </p:blipFill>
        <p:spPr>
          <a:xfrm>
            <a:off x="7772400" y="2133600"/>
            <a:ext cx="2895600" cy="2667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Picture 10" descr="ISI_Hartford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4" y="2133600"/>
            <a:ext cx="4876797" cy="2743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Rectangle 20"/>
          <p:cNvSpPr/>
          <p:nvPr/>
        </p:nvSpPr>
        <p:spPr>
          <a:xfrm>
            <a:off x="4106237" y="531674"/>
            <a:ext cx="655320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Who Should Attend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6350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Iron Sharpens Iron?</a:t>
            </a: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1CAA87DA-3AC9-A745-A431-8C8CFCF05D5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DC82FC-67AA-A74A-A4CB-C992AAE681C7}"/>
                </a:ext>
              </a:extLst>
            </p:cNvPr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E777E6-6846-A54C-BEAC-DA277A5DC1A3}"/>
                </a:ext>
              </a:extLst>
            </p:cNvPr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AE5770-5B91-8043-BC10-0BEB57957146}"/>
                </a:ext>
              </a:extLst>
            </p:cNvPr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578C899-0981-B143-9158-5B3DDE866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2" y="375898"/>
            <a:ext cx="1731167" cy="15147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E7B54A-F3E2-3F4E-A5EC-B0159F47B8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590307"/>
            <a:ext cx="1701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34468" y="2005667"/>
            <a:ext cx="7772400" cy="2985433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$53 Per Man - $29 Students</a:t>
            </a:r>
          </a:p>
          <a:p>
            <a:pPr algn="ctr" eaLnBrk="1" hangingPunct="1">
              <a:defRPr/>
            </a:pPr>
            <a:endParaRPr lang="en-US" sz="1100" b="1" i="1" cap="small" dirty="0">
              <a:ln w="12700"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Heavy" panose="020B0802020204020303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Starts on Time and Ends on Time 8:30am </a:t>
            </a:r>
            <a:r>
              <a:rPr lang="mr-IN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–</a:t>
            </a: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 4:55pm</a:t>
            </a:r>
          </a:p>
          <a:p>
            <a:pPr algn="ctr" eaLnBrk="1" hangingPunct="1">
              <a:defRPr/>
            </a:pPr>
            <a:endParaRPr lang="en-US" sz="1050" b="1" i="1" cap="small" dirty="0">
              <a:ln w="12700"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Heavy" panose="020B0802020204020303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4000" b="1" i="1" cap="small" dirty="0">
                <a:ln w="12700"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Seminars Specific To Men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48530" y="842921"/>
            <a:ext cx="65532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rgbClr val="F2652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The Specifics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3CA2B979-9437-3840-9288-608E3B0AA69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576946-F02A-BB4F-B261-E6DB88F4DE24}"/>
                </a:ext>
              </a:extLst>
            </p:cNvPr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8EB6D29-C47C-534A-8CEA-B82D71AD94BF}"/>
                </a:ext>
              </a:extLst>
            </p:cNvPr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46C2D6-81DD-9646-9DFD-374D7911CEFC}"/>
                </a:ext>
              </a:extLst>
            </p:cNvPr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E427887-B3D4-4844-9E9A-E63D487AA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71188"/>
            <a:ext cx="1731167" cy="15147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E46A98-231B-4946-BEB7-79FE41400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8" y="582473"/>
            <a:ext cx="17018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92824" y="3468147"/>
            <a:ext cx="919709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Sign-up Today With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2225">
                  <a:solidFill>
                    <a:schemeClr val="accent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Heavy" panose="020B0802020204020303" pitchFamily="34" charset="0"/>
                <a:cs typeface="+mn-cs"/>
              </a:rPr>
              <a:t>The Men of This Church.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238DF02D-3C58-684C-9C97-84E35EEBF34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181600"/>
            <a:ext cx="9144000" cy="1447800"/>
            <a:chOff x="0" y="5181600"/>
            <a:chExt cx="9144000" cy="14478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B0345A-281C-1247-BB87-98E98A781906}"/>
                </a:ext>
              </a:extLst>
            </p:cNvPr>
            <p:cNvSpPr/>
            <p:nvPr/>
          </p:nvSpPr>
          <p:spPr>
            <a:xfrm>
              <a:off x="0" y="51816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www.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4400" b="1" cap="small" dirty="0">
                  <a:ln w="6350">
                    <a:solidFill>
                      <a:srgbClr val="FFFFFF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SHARPENS</a:t>
              </a:r>
              <a:r>
                <a:rPr lang="en-US" sz="36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IRON</a:t>
              </a:r>
              <a:r>
                <a:rPr lang="en-US" sz="2800" b="1" cap="small" dirty="0">
                  <a:ln w="6350">
                    <a:solidFill>
                      <a:schemeClr val="accent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Rockwell Extra Bold" panose="02060903040505020403" pitchFamily="18" charset="0"/>
                  <a:cs typeface="+mn-cs"/>
                </a:rPr>
                <a:t>.net</a:t>
              </a:r>
              <a:endParaRPr lang="en-US" sz="3600" b="1" cap="small" dirty="0">
                <a:ln w="635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Rockwell Extra Bold" panose="02060903040505020403" pitchFamily="18" charset="0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2DBD6D-2A6A-6D4C-B6C3-FBDBF01F0027}"/>
                </a:ext>
              </a:extLst>
            </p:cNvPr>
            <p:cNvSpPr/>
            <p:nvPr/>
          </p:nvSpPr>
          <p:spPr>
            <a:xfrm>
              <a:off x="0" y="60960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For Men of All Ages.  (13 and Up)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F052D6-2042-8544-ACAB-DEF969716FC1}"/>
                </a:ext>
              </a:extLst>
            </p:cNvPr>
            <p:cNvSpPr/>
            <p:nvPr/>
          </p:nvSpPr>
          <p:spPr>
            <a:xfrm>
              <a:off x="0" y="5638800"/>
              <a:ext cx="9144000" cy="533400"/>
            </a:xfrm>
            <a:prstGeom prst="rect">
              <a:avLst/>
            </a:prstGeom>
            <a:noFill/>
            <a:effectLst/>
          </p:spPr>
          <p:txBody>
            <a:bodyPr/>
            <a:lstStyle/>
            <a:p>
              <a:pPr algn="ctr" eaLnBrk="1" hangingPunct="1">
                <a:lnSpc>
                  <a:spcPts val="3800"/>
                </a:lnSpc>
                <a:defRPr/>
              </a:pPr>
              <a:r>
                <a:rPr lang="en-US" sz="3200" b="1" i="1" cap="small" dirty="0"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chemeClr val="bg1"/>
                  </a:solidFill>
                  <a:latin typeface="Futura PT Heavy" panose="020B0802020204020303" pitchFamily="34" charset="0"/>
                  <a:cs typeface="+mn-cs"/>
                </a:rPr>
                <a:t>Worship - Seminars  -  Exhibitors  - Resources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3AED9BC-B987-7844-B5D1-A2645ECA7996}"/>
              </a:ext>
            </a:extLst>
          </p:cNvPr>
          <p:cNvGrpSpPr/>
          <p:nvPr/>
        </p:nvGrpSpPr>
        <p:grpSpPr>
          <a:xfrm>
            <a:off x="4114800" y="52187"/>
            <a:ext cx="3657600" cy="3746500"/>
            <a:chOff x="4114800" y="52187"/>
            <a:chExt cx="3657600" cy="3746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D2B902-A7D1-C94F-BAC1-ABBAE81C5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2700" y="52187"/>
              <a:ext cx="1701800" cy="10922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6E6FDE-CBD4-8D4F-87DE-579C4A9C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800" y="598287"/>
              <a:ext cx="3657600" cy="3200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</a:bodyPr>
      <a:lstStyle>
        <a:defPPr algn="ctr">
          <a:lnSpc>
            <a:spcPts val="3800"/>
          </a:lnSpc>
          <a:defRPr sz="5400" i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Eurostile" pitchFamily="34" charset="0"/>
          </a:defRPr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9383</TotalTime>
  <Words>177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Futura PT Book</vt:lpstr>
      <vt:lpstr>Futura PT Heavy</vt:lpstr>
      <vt:lpstr>Roboto</vt:lpstr>
      <vt:lpstr>Rockwell Extra Bold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Martin</dc:creator>
  <cp:lastModifiedBy>Daniel Sanchez</cp:lastModifiedBy>
  <cp:revision>165</cp:revision>
  <cp:lastPrinted>2017-02-03T20:07:36Z</cp:lastPrinted>
  <dcterms:created xsi:type="dcterms:W3CDTF">2009-01-26T19:18:31Z</dcterms:created>
  <dcterms:modified xsi:type="dcterms:W3CDTF">2018-09-07T17:46:30Z</dcterms:modified>
</cp:coreProperties>
</file>